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0"/>
  </p:notesMasterIdLst>
  <p:sldIdLst>
    <p:sldId id="278" r:id="rId2"/>
    <p:sldId id="311" r:id="rId3"/>
    <p:sldId id="323" r:id="rId4"/>
    <p:sldId id="324" r:id="rId5"/>
    <p:sldId id="325" r:id="rId6"/>
    <p:sldId id="329" r:id="rId7"/>
    <p:sldId id="326" r:id="rId8"/>
    <p:sldId id="328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7F7F7"/>
    <a:srgbClr val="FFFFCC"/>
    <a:srgbClr val="660033"/>
    <a:srgbClr val="FF963F"/>
    <a:srgbClr val="EA9600"/>
    <a:srgbClr val="FF9900"/>
    <a:srgbClr val="CC9900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01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4EAD20E-3977-4438-BC57-3160F5DD47B1}" type="datetimeFigureOut">
              <a:rPr lang="ru-RU"/>
              <a:pPr>
                <a:defRPr/>
              </a:pPr>
              <a:t>25.10.2016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D8972D5-B522-4C9A-BDDC-F3883EE0E7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13539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82CB-1D9C-4AE8-8D8D-F4EF65FF3686}" type="datetimeFigureOut">
              <a:rPr lang="ru-RU" smtClean="0"/>
              <a:t>25.10.2016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58117-1501-46AD-83B0-CE6F7D8C65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7540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82CB-1D9C-4AE8-8D8D-F4EF65FF3686}" type="datetimeFigureOut">
              <a:rPr lang="ru-RU" smtClean="0"/>
              <a:t>25.10.2016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58117-1501-46AD-83B0-CE6F7D8C65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982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82CB-1D9C-4AE8-8D8D-F4EF65FF3686}" type="datetimeFigureOut">
              <a:rPr lang="ru-RU" smtClean="0"/>
              <a:t>25.10.2016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58117-1501-46AD-83B0-CE6F7D8C65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9613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82CB-1D9C-4AE8-8D8D-F4EF65FF3686}" type="datetimeFigureOut">
              <a:rPr lang="ru-RU" smtClean="0"/>
              <a:t>25.10.2016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58117-1501-46AD-83B0-CE6F7D8C65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2830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82CB-1D9C-4AE8-8D8D-F4EF65FF3686}" type="datetimeFigureOut">
              <a:rPr lang="ru-RU" smtClean="0"/>
              <a:t>25.10.2016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58117-1501-46AD-83B0-CE6F7D8C65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3866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82CB-1D9C-4AE8-8D8D-F4EF65FF3686}" type="datetimeFigureOut">
              <a:rPr lang="ru-RU" smtClean="0"/>
              <a:t>25.10.2016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58117-1501-46AD-83B0-CE6F7D8C65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7525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82CB-1D9C-4AE8-8D8D-F4EF65FF3686}" type="datetimeFigureOut">
              <a:rPr lang="ru-RU" smtClean="0"/>
              <a:t>25.10.2016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58117-1501-46AD-83B0-CE6F7D8C65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851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82CB-1D9C-4AE8-8D8D-F4EF65FF3686}" type="datetimeFigureOut">
              <a:rPr lang="ru-RU" smtClean="0"/>
              <a:t>25.10.2016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58117-1501-46AD-83B0-CE6F7D8C65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2716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82CB-1D9C-4AE8-8D8D-F4EF65FF3686}" type="datetimeFigureOut">
              <a:rPr lang="ru-RU" smtClean="0"/>
              <a:t>25.10.2016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58117-1501-46AD-83B0-CE6F7D8C65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2350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82CB-1D9C-4AE8-8D8D-F4EF65FF3686}" type="datetimeFigureOut">
              <a:rPr lang="ru-RU" smtClean="0"/>
              <a:t>25.10.2016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58117-1501-46AD-83B0-CE6F7D8C65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2696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82CB-1D9C-4AE8-8D8D-F4EF65FF3686}" type="datetimeFigureOut">
              <a:rPr lang="ru-RU" smtClean="0"/>
              <a:t>25.10.2016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58117-1501-46AD-83B0-CE6F7D8C65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5705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F82CB-1D9C-4AE8-8D8D-F4EF65FF3686}" type="datetimeFigureOut">
              <a:rPr lang="ru-RU" smtClean="0"/>
              <a:t>25.10.2016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558117-1501-46AD-83B0-CE6F7D8C65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7269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bahn.com/" TargetMode="External"/><Relationship Id="rId13" Type="http://schemas.openxmlformats.org/officeDocument/2006/relationships/image" Target="../media/image12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hyperlink" Target="http://www.vr.fi/ru/index.html" TargetMode="External"/><Relationship Id="rId2" Type="http://schemas.openxmlformats.org/officeDocument/2006/relationships/image" Target="../media/image4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11" Type="http://schemas.openxmlformats.org/officeDocument/2006/relationships/image" Target="../media/image11.jpeg"/><Relationship Id="rId5" Type="http://schemas.openxmlformats.org/officeDocument/2006/relationships/image" Target="../media/image7.png"/><Relationship Id="rId15" Type="http://schemas.openxmlformats.org/officeDocument/2006/relationships/image" Target="../media/image14.jpeg"/><Relationship Id="rId10" Type="http://schemas.openxmlformats.org/officeDocument/2006/relationships/hyperlink" Target="http://commons.wikimedia.org/wiki/File:Lgotipo_de_Renfe_Operadora.jpg?uselang=ru" TargetMode="External"/><Relationship Id="rId4" Type="http://schemas.openxmlformats.org/officeDocument/2006/relationships/image" Target="../media/image6.png"/><Relationship Id="rId9" Type="http://schemas.openxmlformats.org/officeDocument/2006/relationships/image" Target="../media/image10.png"/><Relationship Id="rId1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786813" y="6643688"/>
            <a:ext cx="357187" cy="2143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b="1" dirty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1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2276872"/>
            <a:ext cx="8713886" cy="4366816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 smtClean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pPr algn="ctr">
              <a:lnSpc>
                <a:spcPts val="2880"/>
              </a:lnSpc>
            </a:pPr>
            <a:endParaRPr lang="ru-RU" sz="2400" b="1" dirty="0" smtClean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ru-RU" sz="28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«Россия – главная артерия грузовых </a:t>
            </a:r>
          </a:p>
          <a:p>
            <a:pPr algn="ctr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Cambria" panose="02040503050406030204" pitchFamily="18" charset="0"/>
              </a:rPr>
              <a:t>к</a:t>
            </a:r>
            <a:r>
              <a:rPr lang="ru-RU" sz="24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онтейнерных перевозок на евроазиатском</a:t>
            </a:r>
          </a:p>
          <a:p>
            <a:pPr algn="ctr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Cambria" panose="02040503050406030204" pitchFamily="18" charset="0"/>
              </a:rPr>
              <a:t>к</a:t>
            </a:r>
            <a:r>
              <a:rPr lang="ru-RU" sz="24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онтиненте» </a:t>
            </a:r>
          </a:p>
          <a:p>
            <a:pPr algn="ctr">
              <a:lnSpc>
                <a:spcPct val="150000"/>
              </a:lnSpc>
            </a:pPr>
            <a:r>
              <a:rPr lang="ru-RU" sz="20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Президент Ассоциации вузов транспорта, ректор Московского государственного </a:t>
            </a:r>
            <a:r>
              <a:rPr lang="ru-RU" sz="2000" b="1" dirty="0">
                <a:solidFill>
                  <a:srgbClr val="002060"/>
                </a:solidFill>
                <a:latin typeface="Cambria" panose="02040503050406030204" pitchFamily="18" charset="0"/>
              </a:rPr>
              <a:t>у</a:t>
            </a:r>
            <a:r>
              <a:rPr lang="ru-RU" sz="20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ниверситета путей сообщения  Императора Николая </a:t>
            </a:r>
            <a:r>
              <a:rPr lang="en-US" sz="20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II</a:t>
            </a:r>
            <a:r>
              <a:rPr lang="ru-RU" sz="20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 </a:t>
            </a:r>
            <a:r>
              <a:rPr lang="en-US" sz="20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(</a:t>
            </a:r>
            <a:r>
              <a:rPr lang="ru-RU" sz="20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МИИТ)  д.т.н., профессор </a:t>
            </a:r>
          </a:p>
          <a:p>
            <a:pPr algn="r">
              <a:lnSpc>
                <a:spcPct val="150000"/>
              </a:lnSpc>
            </a:pPr>
            <a:r>
              <a:rPr lang="ru-RU" sz="24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Б.А. Лёвин</a:t>
            </a:r>
          </a:p>
          <a:p>
            <a:pPr algn="ctr"/>
            <a:endParaRPr lang="ru-RU" sz="2400" b="1" dirty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 </a:t>
            </a:r>
            <a:endParaRPr lang="ru-RU" sz="2400" b="1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24644"/>
            <a:ext cx="2952328" cy="180020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188640"/>
            <a:ext cx="3240360" cy="18722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23528" y="1916832"/>
            <a:ext cx="8551808" cy="475252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ts val="4000"/>
              </a:lnSpc>
            </a:pPr>
            <a:r>
              <a:rPr lang="ru-RU" sz="2800" b="1" dirty="0" smtClean="0">
                <a:solidFill>
                  <a:srgbClr val="002060"/>
                </a:solidFill>
                <a:latin typeface="Cambria" pitchFamily="18" charset="0"/>
              </a:rPr>
              <a:t>Транссибирская магистраль:</a:t>
            </a:r>
          </a:p>
          <a:p>
            <a:pPr marL="457200" indent="-457200">
              <a:lnSpc>
                <a:spcPts val="4000"/>
              </a:lnSpc>
              <a:buFont typeface="Wingdings" panose="05000000000000000000" pitchFamily="2" charset="2"/>
              <a:buChar char="v"/>
            </a:pPr>
            <a:r>
              <a:rPr lang="ru-RU" sz="2800" b="1" dirty="0">
                <a:solidFill>
                  <a:srgbClr val="002060"/>
                </a:solidFill>
                <a:latin typeface="Cambria" pitchFamily="18" charset="0"/>
              </a:rPr>
              <a:t>О</a:t>
            </a:r>
            <a:r>
              <a:rPr lang="ru-RU" sz="2800" b="1" dirty="0" smtClean="0">
                <a:solidFill>
                  <a:srgbClr val="002060"/>
                </a:solidFill>
                <a:latin typeface="Cambria" pitchFamily="18" charset="0"/>
              </a:rPr>
              <a:t>сновная ось </a:t>
            </a:r>
            <a:r>
              <a:rPr lang="ru-RU" sz="2800" b="1" dirty="0" smtClean="0">
                <a:solidFill>
                  <a:srgbClr val="FF0000"/>
                </a:solidFill>
                <a:latin typeface="Cambria" pitchFamily="18" charset="0"/>
              </a:rPr>
              <a:t>Нового Шёлкового пути </a:t>
            </a:r>
          </a:p>
          <a:p>
            <a:pPr>
              <a:lnSpc>
                <a:spcPts val="4000"/>
              </a:lnSpc>
            </a:pPr>
            <a:r>
              <a:rPr lang="ru-RU" sz="2800" b="1" dirty="0" smtClean="0">
                <a:solidFill>
                  <a:srgbClr val="002060"/>
                </a:solidFill>
                <a:latin typeface="Cambria" pitchFamily="18" charset="0"/>
              </a:rPr>
              <a:t>     (Евразийского сухопутного моста)  - </a:t>
            </a:r>
          </a:p>
          <a:p>
            <a:pPr>
              <a:lnSpc>
                <a:spcPts val="4000"/>
              </a:lnSpc>
            </a:pPr>
            <a:r>
              <a:rPr lang="ru-RU" sz="2800" b="1" dirty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latin typeface="Cambria" pitchFamily="18" charset="0"/>
              </a:rPr>
              <a:t>     транспортного маршрута для </a:t>
            </a:r>
            <a:r>
              <a:rPr lang="ru-RU" sz="2800" b="1" dirty="0">
                <a:solidFill>
                  <a:srgbClr val="002060"/>
                </a:solidFill>
                <a:latin typeface="Cambria" pitchFamily="18" charset="0"/>
              </a:rPr>
              <a:t>перемещения </a:t>
            </a:r>
            <a:endParaRPr lang="ru-RU" sz="2800" b="1" dirty="0" smtClean="0">
              <a:solidFill>
                <a:srgbClr val="002060"/>
              </a:solidFill>
              <a:latin typeface="Cambria" pitchFamily="18" charset="0"/>
            </a:endParaRPr>
          </a:p>
          <a:p>
            <a:pPr>
              <a:lnSpc>
                <a:spcPts val="4000"/>
              </a:lnSpc>
            </a:pPr>
            <a:r>
              <a:rPr lang="ru-RU" sz="2800" b="1" dirty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latin typeface="Cambria" pitchFamily="18" charset="0"/>
              </a:rPr>
              <a:t>     грузов </a:t>
            </a:r>
            <a:r>
              <a:rPr lang="ru-RU" sz="2800" b="1" dirty="0">
                <a:solidFill>
                  <a:srgbClr val="002060"/>
                </a:solidFill>
                <a:latin typeface="Cambria" pitchFamily="18" charset="0"/>
              </a:rPr>
              <a:t>и пассажиров </a:t>
            </a:r>
            <a:r>
              <a:rPr lang="ru-RU" sz="2800" b="1" dirty="0" smtClean="0">
                <a:solidFill>
                  <a:srgbClr val="002060"/>
                </a:solidFill>
                <a:latin typeface="Cambria" pitchFamily="18" charset="0"/>
              </a:rPr>
              <a:t>по суше из </a:t>
            </a:r>
            <a:r>
              <a:rPr lang="ru-RU" sz="2800" b="1" dirty="0">
                <a:solidFill>
                  <a:srgbClr val="002060"/>
                </a:solidFill>
                <a:latin typeface="Cambria" pitchFamily="18" charset="0"/>
              </a:rPr>
              <a:t>Китая в </a:t>
            </a:r>
            <a:endParaRPr lang="ru-RU" sz="2800" b="1" dirty="0" smtClean="0">
              <a:solidFill>
                <a:srgbClr val="002060"/>
              </a:solidFill>
              <a:latin typeface="Cambria" pitchFamily="18" charset="0"/>
            </a:endParaRPr>
          </a:p>
          <a:p>
            <a:pPr>
              <a:lnSpc>
                <a:spcPts val="4000"/>
              </a:lnSpc>
            </a:pPr>
            <a:r>
              <a:rPr lang="ru-RU" sz="2800" b="1" dirty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latin typeface="Cambria" pitchFamily="18" charset="0"/>
              </a:rPr>
              <a:t>     страны Европы</a:t>
            </a:r>
            <a:endParaRPr lang="ru-RU" sz="2800" b="1" dirty="0">
              <a:solidFill>
                <a:srgbClr val="002060"/>
              </a:solidFill>
              <a:latin typeface="Cambria" pitchFamily="18" charset="0"/>
            </a:endParaRPr>
          </a:p>
          <a:p>
            <a:pPr marL="457200" indent="-457200">
              <a:lnSpc>
                <a:spcPts val="4000"/>
              </a:lnSpc>
              <a:buFont typeface="Wingdings" panose="05000000000000000000" pitchFamily="2" charset="2"/>
              <a:buChar char="v"/>
            </a:pPr>
            <a:r>
              <a:rPr lang="ru-RU" sz="2800" b="1" dirty="0">
                <a:solidFill>
                  <a:srgbClr val="002060"/>
                </a:solidFill>
                <a:latin typeface="Cambria" pitchFamily="18" charset="0"/>
              </a:rPr>
              <a:t>К</a:t>
            </a:r>
            <a:r>
              <a:rPr lang="ru-RU" sz="2800" b="1" dirty="0" smtClean="0">
                <a:solidFill>
                  <a:srgbClr val="002060"/>
                </a:solidFill>
                <a:latin typeface="Cambria" pitchFamily="18" charset="0"/>
              </a:rPr>
              <a:t>лючевое звено, </a:t>
            </a:r>
            <a:r>
              <a:rPr lang="ru-RU" sz="2800" b="1" dirty="0">
                <a:solidFill>
                  <a:srgbClr val="002060"/>
                </a:solidFill>
                <a:latin typeface="Cambria" pitchFamily="18" charset="0"/>
              </a:rPr>
              <a:t>которое связывает </a:t>
            </a:r>
            <a:endParaRPr lang="ru-RU" sz="2800" b="1" dirty="0" smtClean="0">
              <a:solidFill>
                <a:srgbClr val="002060"/>
              </a:solidFill>
              <a:latin typeface="Cambria" pitchFamily="18" charset="0"/>
            </a:endParaRPr>
          </a:p>
          <a:p>
            <a:pPr>
              <a:lnSpc>
                <a:spcPts val="4000"/>
              </a:lnSpc>
            </a:pPr>
            <a:r>
              <a:rPr lang="ru-RU" sz="2800" b="1" dirty="0" smtClean="0">
                <a:solidFill>
                  <a:srgbClr val="002060"/>
                </a:solidFill>
                <a:latin typeface="Cambria" pitchFamily="18" charset="0"/>
              </a:rPr>
              <a:t>      </a:t>
            </a:r>
            <a:r>
              <a:rPr lang="ru-RU" sz="2800" b="1" dirty="0" smtClean="0">
                <a:solidFill>
                  <a:srgbClr val="FF0000"/>
                </a:solidFill>
                <a:latin typeface="Cambria" pitchFamily="18" charset="0"/>
              </a:rPr>
              <a:t>транспортные </a:t>
            </a:r>
            <a:r>
              <a:rPr lang="ru-RU" sz="2800" b="1" dirty="0">
                <a:solidFill>
                  <a:srgbClr val="FF0000"/>
                </a:solidFill>
                <a:latin typeface="Cambria" pitchFamily="18" charset="0"/>
              </a:rPr>
              <a:t>системы Азии и </a:t>
            </a:r>
            <a:r>
              <a:rPr lang="ru-RU" sz="2800" b="1" dirty="0" smtClean="0">
                <a:solidFill>
                  <a:srgbClr val="FF0000"/>
                </a:solidFill>
                <a:latin typeface="Cambria" pitchFamily="18" charset="0"/>
              </a:rPr>
              <a:t>Европы </a:t>
            </a:r>
            <a:endParaRPr lang="ru-RU" sz="2800" b="1" dirty="0">
              <a:solidFill>
                <a:srgbClr val="FF0000"/>
              </a:solidFill>
              <a:latin typeface="Cambria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260648"/>
            <a:ext cx="2952328" cy="151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9050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512" y="188640"/>
            <a:ext cx="8856984" cy="648072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marL="457200" indent="-457200">
              <a:lnSpc>
                <a:spcPts val="4200"/>
              </a:lnSpc>
              <a:buFont typeface="Wingdings" panose="05000000000000000000" pitchFamily="2" charset="2"/>
              <a:buChar char="v"/>
            </a:pPr>
            <a:r>
              <a:rPr lang="ru-RU" sz="2800" b="1" dirty="0">
                <a:solidFill>
                  <a:srgbClr val="002060"/>
                </a:solidFill>
                <a:latin typeface="Cambria" pitchFamily="18" charset="0"/>
              </a:rPr>
              <a:t>Для </a:t>
            </a:r>
            <a:r>
              <a:rPr lang="ru-RU" sz="2800" b="1" dirty="0" smtClean="0">
                <a:solidFill>
                  <a:srgbClr val="002060"/>
                </a:solidFill>
                <a:latin typeface="Cambria" pitchFamily="18" charset="0"/>
              </a:rPr>
              <a:t>Транссиба разработаны </a:t>
            </a:r>
            <a:r>
              <a:rPr lang="ru-RU" sz="2800" b="1" dirty="0">
                <a:solidFill>
                  <a:srgbClr val="002060"/>
                </a:solidFill>
                <a:latin typeface="Cambria" pitchFamily="18" charset="0"/>
              </a:rPr>
              <a:t>графики </a:t>
            </a:r>
            <a:endParaRPr lang="ru-RU" sz="2800" b="1" dirty="0" smtClean="0">
              <a:solidFill>
                <a:srgbClr val="002060"/>
              </a:solidFill>
              <a:latin typeface="Cambria" pitchFamily="18" charset="0"/>
            </a:endParaRPr>
          </a:p>
          <a:p>
            <a:pPr>
              <a:lnSpc>
                <a:spcPts val="4200"/>
              </a:lnSpc>
            </a:pPr>
            <a:r>
              <a:rPr lang="ru-RU" sz="2800" b="1" dirty="0" smtClean="0">
                <a:solidFill>
                  <a:srgbClr val="002060"/>
                </a:solidFill>
                <a:latin typeface="Cambria" pitchFamily="18" charset="0"/>
              </a:rPr>
              <a:t>      движения </a:t>
            </a:r>
            <a:r>
              <a:rPr lang="ru-RU" sz="2800" b="1" dirty="0" smtClean="0">
                <a:solidFill>
                  <a:srgbClr val="FF0000"/>
                </a:solidFill>
                <a:latin typeface="Cambria" pitchFamily="18" charset="0"/>
              </a:rPr>
              <a:t>ускоренных контейнерных поездов </a:t>
            </a:r>
          </a:p>
          <a:p>
            <a:pPr marL="457200" indent="-457200">
              <a:lnSpc>
                <a:spcPts val="4200"/>
              </a:lnSpc>
              <a:buFont typeface="Wingdings" panose="05000000000000000000" pitchFamily="2" charset="2"/>
              <a:buChar char="v"/>
            </a:pPr>
            <a:r>
              <a:rPr lang="ru-RU" sz="2800" b="1" dirty="0" smtClean="0">
                <a:solidFill>
                  <a:srgbClr val="002060"/>
                </a:solidFill>
                <a:latin typeface="Cambria" pitchFamily="18" charset="0"/>
              </a:rPr>
              <a:t>Снижается </a:t>
            </a:r>
            <a:r>
              <a:rPr lang="ru-RU" sz="2800" b="1" dirty="0">
                <a:solidFill>
                  <a:srgbClr val="002060"/>
                </a:solidFill>
                <a:latin typeface="Cambria" pitchFamily="18" charset="0"/>
              </a:rPr>
              <a:t>время нахождения </a:t>
            </a:r>
            <a:r>
              <a:rPr lang="ru-RU" sz="2800" b="1" dirty="0" smtClean="0">
                <a:solidFill>
                  <a:srgbClr val="002060"/>
                </a:solidFill>
                <a:latin typeface="Cambria" pitchFamily="18" charset="0"/>
              </a:rPr>
              <a:t>груза </a:t>
            </a:r>
            <a:r>
              <a:rPr lang="ru-RU" sz="2800" b="1" dirty="0">
                <a:solidFill>
                  <a:srgbClr val="002060"/>
                </a:solidFill>
                <a:latin typeface="Cambria" pitchFamily="18" charset="0"/>
              </a:rPr>
              <a:t>в </a:t>
            </a:r>
            <a:r>
              <a:rPr lang="ru-RU" sz="2800" b="1" dirty="0" smtClean="0">
                <a:solidFill>
                  <a:srgbClr val="002060"/>
                </a:solidFill>
                <a:latin typeface="Cambria" pitchFamily="18" charset="0"/>
              </a:rPr>
              <a:t>пути </a:t>
            </a:r>
          </a:p>
          <a:p>
            <a:pPr>
              <a:lnSpc>
                <a:spcPts val="4200"/>
              </a:lnSpc>
            </a:pPr>
            <a:r>
              <a:rPr lang="ru-RU" sz="2800" b="1" dirty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latin typeface="Cambria" pitchFamily="18" charset="0"/>
              </a:rPr>
              <a:t>     и </a:t>
            </a:r>
            <a:r>
              <a:rPr lang="ru-RU" sz="2800" b="1" dirty="0">
                <a:solidFill>
                  <a:srgbClr val="002060"/>
                </a:solidFill>
                <a:latin typeface="Cambria" pitchFamily="18" charset="0"/>
              </a:rPr>
              <a:t>продолжительность всех </a:t>
            </a:r>
            <a:r>
              <a:rPr lang="ru-RU" sz="2800" b="1" dirty="0" smtClean="0">
                <a:solidFill>
                  <a:srgbClr val="002060"/>
                </a:solidFill>
                <a:latin typeface="Cambria" pitchFamily="18" charset="0"/>
              </a:rPr>
              <a:t>сопутствующих </a:t>
            </a:r>
          </a:p>
          <a:p>
            <a:pPr>
              <a:lnSpc>
                <a:spcPts val="4200"/>
              </a:lnSpc>
            </a:pPr>
            <a:r>
              <a:rPr lang="ru-RU" sz="2800" b="1" dirty="0" smtClean="0">
                <a:solidFill>
                  <a:srgbClr val="002060"/>
                </a:solidFill>
                <a:latin typeface="Cambria" pitchFamily="18" charset="0"/>
              </a:rPr>
              <a:t>     процедур</a:t>
            </a:r>
            <a:r>
              <a:rPr lang="ru-RU" sz="2800" b="1" dirty="0">
                <a:solidFill>
                  <a:srgbClr val="002060"/>
                </a:solidFill>
                <a:latin typeface="Cambria" pitchFamily="18" charset="0"/>
              </a:rPr>
              <a:t>, </a:t>
            </a:r>
            <a:r>
              <a:rPr lang="ru-RU" sz="2800" b="1" dirty="0" smtClean="0">
                <a:solidFill>
                  <a:srgbClr val="002060"/>
                </a:solidFill>
                <a:latin typeface="Cambria" pitchFamily="18" charset="0"/>
              </a:rPr>
              <a:t>в </a:t>
            </a:r>
            <a:r>
              <a:rPr lang="ru-RU" sz="2800" b="1" dirty="0">
                <a:solidFill>
                  <a:srgbClr val="002060"/>
                </a:solidFill>
                <a:latin typeface="Cambria" pitchFamily="18" charset="0"/>
              </a:rPr>
              <a:t>среднем </a:t>
            </a:r>
            <a:r>
              <a:rPr lang="ru-RU" sz="2800" b="1" dirty="0" smtClean="0">
                <a:solidFill>
                  <a:srgbClr val="FF0000"/>
                </a:solidFill>
                <a:latin typeface="Cambria" pitchFamily="18" charset="0"/>
              </a:rPr>
              <a:t>до </a:t>
            </a:r>
            <a:r>
              <a:rPr lang="ru-RU" sz="2800" b="1" dirty="0">
                <a:solidFill>
                  <a:srgbClr val="FF0000"/>
                </a:solidFill>
                <a:latin typeface="Cambria" pitchFamily="18" charset="0"/>
              </a:rPr>
              <a:t>4-6 </a:t>
            </a:r>
            <a:r>
              <a:rPr lang="ru-RU" sz="2800" b="1" dirty="0" smtClean="0">
                <a:solidFill>
                  <a:srgbClr val="FF0000"/>
                </a:solidFill>
                <a:latin typeface="Cambria" pitchFamily="18" charset="0"/>
              </a:rPr>
              <a:t>суток</a:t>
            </a:r>
            <a:endParaRPr lang="ru-RU" sz="2800" b="1" dirty="0" smtClean="0">
              <a:solidFill>
                <a:srgbClr val="002060"/>
              </a:solidFill>
              <a:latin typeface="Cambria" pitchFamily="18" charset="0"/>
            </a:endParaRPr>
          </a:p>
          <a:p>
            <a:pPr marL="457200" indent="-457200">
              <a:lnSpc>
                <a:spcPts val="4200"/>
              </a:lnSpc>
              <a:buFont typeface="Wingdings" panose="05000000000000000000" pitchFamily="2" charset="2"/>
              <a:buChar char="v"/>
            </a:pPr>
            <a:r>
              <a:rPr lang="ru-RU" sz="2800" b="1" dirty="0" smtClean="0">
                <a:solidFill>
                  <a:srgbClr val="002060"/>
                </a:solidFill>
                <a:latin typeface="Cambria" pitchFamily="18" charset="0"/>
              </a:rPr>
              <a:t>Введен </a:t>
            </a:r>
            <a:r>
              <a:rPr lang="ru-RU" sz="2800" b="1" dirty="0">
                <a:solidFill>
                  <a:srgbClr val="FF0000"/>
                </a:solidFill>
                <a:latin typeface="Cambria" pitchFamily="18" charset="0"/>
              </a:rPr>
              <a:t>упрощенный порядок декларирования </a:t>
            </a:r>
            <a:endParaRPr lang="ru-RU" sz="2800" b="1" dirty="0" smtClean="0">
              <a:solidFill>
                <a:srgbClr val="FF0000"/>
              </a:solidFill>
              <a:latin typeface="Cambria" pitchFamily="18" charset="0"/>
            </a:endParaRPr>
          </a:p>
          <a:p>
            <a:pPr>
              <a:lnSpc>
                <a:spcPts val="4200"/>
              </a:lnSpc>
            </a:pPr>
            <a:r>
              <a:rPr lang="ru-RU" sz="2800" b="1" dirty="0" smtClean="0">
                <a:solidFill>
                  <a:srgbClr val="002060"/>
                </a:solidFill>
                <a:latin typeface="Cambria" pitchFamily="18" charset="0"/>
              </a:rPr>
              <a:t>     перевозимых </a:t>
            </a:r>
            <a:r>
              <a:rPr lang="ru-RU" sz="2800" b="1" dirty="0">
                <a:solidFill>
                  <a:srgbClr val="002060"/>
                </a:solidFill>
                <a:latin typeface="Cambria" pitchFamily="18" charset="0"/>
              </a:rPr>
              <a:t>грузов </a:t>
            </a:r>
            <a:r>
              <a:rPr lang="ru-RU" sz="2800" b="1" dirty="0" smtClean="0">
                <a:solidFill>
                  <a:srgbClr val="002060"/>
                </a:solidFill>
                <a:latin typeface="Cambria" pitchFamily="18" charset="0"/>
              </a:rPr>
              <a:t>в </a:t>
            </a:r>
            <a:r>
              <a:rPr lang="ru-RU" sz="2800" b="1" dirty="0">
                <a:solidFill>
                  <a:srgbClr val="002060"/>
                </a:solidFill>
                <a:latin typeface="Cambria" pitchFamily="18" charset="0"/>
              </a:rPr>
              <a:t>контейнерах </a:t>
            </a:r>
          </a:p>
          <a:p>
            <a:pPr marL="457200" indent="-457200">
              <a:lnSpc>
                <a:spcPts val="4200"/>
              </a:lnSpc>
              <a:buFont typeface="Wingdings" panose="05000000000000000000" pitchFamily="2" charset="2"/>
              <a:buChar char="v"/>
            </a:pPr>
            <a:r>
              <a:rPr lang="ru-RU" sz="2800" b="1" dirty="0" smtClean="0">
                <a:solidFill>
                  <a:srgbClr val="002060"/>
                </a:solidFill>
                <a:latin typeface="Cambria" pitchFamily="18" charset="0"/>
              </a:rPr>
              <a:t>Общее </a:t>
            </a:r>
            <a:r>
              <a:rPr lang="ru-RU" sz="2800" b="1" dirty="0">
                <a:solidFill>
                  <a:srgbClr val="FF0000"/>
                </a:solidFill>
                <a:latin typeface="Cambria" pitchFamily="18" charset="0"/>
              </a:rPr>
              <a:t>транзитное время </a:t>
            </a:r>
            <a:r>
              <a:rPr lang="ru-RU" sz="2800" b="1" dirty="0">
                <a:solidFill>
                  <a:srgbClr val="002060"/>
                </a:solidFill>
                <a:latin typeface="Cambria" pitchFamily="18" charset="0"/>
              </a:rPr>
              <a:t>доставки </a:t>
            </a:r>
            <a:endParaRPr lang="ru-RU" sz="2800" b="1" dirty="0" smtClean="0">
              <a:solidFill>
                <a:srgbClr val="002060"/>
              </a:solidFill>
              <a:latin typeface="Cambria" pitchFamily="18" charset="0"/>
            </a:endParaRPr>
          </a:p>
          <a:p>
            <a:pPr>
              <a:lnSpc>
                <a:spcPts val="4200"/>
              </a:lnSpc>
            </a:pPr>
            <a:r>
              <a:rPr lang="ru-RU" sz="2800" b="1" dirty="0" smtClean="0">
                <a:solidFill>
                  <a:srgbClr val="002060"/>
                </a:solidFill>
                <a:latin typeface="Cambria" pitchFamily="18" charset="0"/>
              </a:rPr>
              <a:t>      контейнеров из Японии в </a:t>
            </a:r>
            <a:r>
              <a:rPr lang="ru-RU" sz="2800" b="1" dirty="0">
                <a:solidFill>
                  <a:srgbClr val="002060"/>
                </a:solidFill>
                <a:latin typeface="Cambria" pitchFamily="18" charset="0"/>
              </a:rPr>
              <a:t>Западную </a:t>
            </a:r>
            <a:r>
              <a:rPr lang="ru-RU" sz="2800" b="1" dirty="0" smtClean="0">
                <a:solidFill>
                  <a:srgbClr val="002060"/>
                </a:solidFill>
                <a:latin typeface="Cambria" pitchFamily="18" charset="0"/>
              </a:rPr>
              <a:t>Европу</a:t>
            </a:r>
          </a:p>
          <a:p>
            <a:pPr>
              <a:lnSpc>
                <a:spcPts val="4200"/>
              </a:lnSpc>
            </a:pPr>
            <a:r>
              <a:rPr lang="ru-RU" sz="2800" b="1" dirty="0" smtClean="0">
                <a:solidFill>
                  <a:srgbClr val="002060"/>
                </a:solidFill>
                <a:latin typeface="Cambria" pitchFamily="18" charset="0"/>
              </a:rPr>
              <a:t>      </a:t>
            </a:r>
            <a:r>
              <a:rPr lang="ru-RU" sz="2800" b="1" dirty="0">
                <a:solidFill>
                  <a:srgbClr val="002060"/>
                </a:solidFill>
                <a:latin typeface="Cambria" pitchFamily="18" charset="0"/>
              </a:rPr>
              <a:t>не превышает </a:t>
            </a:r>
            <a:r>
              <a:rPr lang="ru-RU" sz="2800" b="1" dirty="0">
                <a:solidFill>
                  <a:srgbClr val="FF0000"/>
                </a:solidFill>
                <a:latin typeface="Cambria" pitchFamily="18" charset="0"/>
              </a:rPr>
              <a:t>17</a:t>
            </a:r>
            <a:r>
              <a:rPr lang="ru-RU" sz="2800" b="1" dirty="0">
                <a:solidFill>
                  <a:srgbClr val="002060"/>
                </a:solidFill>
                <a:latin typeface="Cambria" pitchFamily="18" charset="0"/>
              </a:rPr>
              <a:t> суток, </a:t>
            </a:r>
            <a:r>
              <a:rPr lang="ru-RU" sz="2800" b="1" dirty="0" smtClean="0">
                <a:solidFill>
                  <a:srgbClr val="002060"/>
                </a:solidFill>
                <a:latin typeface="Cambria" pitchFamily="18" charset="0"/>
              </a:rPr>
              <a:t>(меньше на </a:t>
            </a:r>
            <a:r>
              <a:rPr lang="ru-RU" sz="2800" b="1" dirty="0">
                <a:solidFill>
                  <a:srgbClr val="FF0000"/>
                </a:solidFill>
                <a:latin typeface="Cambria" pitchFamily="18" charset="0"/>
              </a:rPr>
              <a:t>13-15</a:t>
            </a:r>
            <a:r>
              <a:rPr lang="ru-RU" sz="2800" b="1" dirty="0">
                <a:solidFill>
                  <a:srgbClr val="002060"/>
                </a:solidFill>
                <a:latin typeface="Cambria" pitchFamily="18" charset="0"/>
              </a:rPr>
              <a:t> </a:t>
            </a:r>
            <a:endParaRPr lang="ru-RU" sz="2800" b="1" dirty="0" smtClean="0">
              <a:solidFill>
                <a:srgbClr val="002060"/>
              </a:solidFill>
              <a:latin typeface="Cambria" pitchFamily="18" charset="0"/>
            </a:endParaRPr>
          </a:p>
          <a:p>
            <a:pPr>
              <a:lnSpc>
                <a:spcPts val="4200"/>
              </a:lnSpc>
            </a:pPr>
            <a:r>
              <a:rPr lang="ru-RU" sz="2800" b="1" dirty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latin typeface="Cambria" pitchFamily="18" charset="0"/>
              </a:rPr>
              <a:t>     суток</a:t>
            </a:r>
            <a:r>
              <a:rPr lang="ru-RU" sz="2800" b="1" dirty="0">
                <a:solidFill>
                  <a:srgbClr val="002060"/>
                </a:solidFill>
                <a:latin typeface="Cambria" pitchFamily="18" charset="0"/>
              </a:rPr>
              <a:t>, </a:t>
            </a:r>
            <a:r>
              <a:rPr lang="ru-RU" sz="2800" b="1" dirty="0" smtClean="0">
                <a:solidFill>
                  <a:srgbClr val="002060"/>
                </a:solidFill>
                <a:latin typeface="Cambria" pitchFamily="18" charset="0"/>
              </a:rPr>
              <a:t>чем </a:t>
            </a:r>
            <a:r>
              <a:rPr lang="ru-RU" sz="2800" b="1" dirty="0">
                <a:solidFill>
                  <a:srgbClr val="002060"/>
                </a:solidFill>
                <a:latin typeface="Cambria" pitchFamily="18" charset="0"/>
              </a:rPr>
              <a:t>доставка </a:t>
            </a:r>
            <a:r>
              <a:rPr lang="ru-RU" sz="2800" b="1" dirty="0" smtClean="0">
                <a:solidFill>
                  <a:srgbClr val="002060"/>
                </a:solidFill>
                <a:latin typeface="Cambria" pitchFamily="18" charset="0"/>
              </a:rPr>
              <a:t>морем</a:t>
            </a:r>
            <a:r>
              <a:rPr lang="ru-RU" sz="2800" b="1" dirty="0">
                <a:solidFill>
                  <a:srgbClr val="002060"/>
                </a:solidFill>
                <a:latin typeface="Cambria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85089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512" y="260648"/>
            <a:ext cx="8856984" cy="648072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marL="457200" indent="-457200">
              <a:lnSpc>
                <a:spcPts val="5200"/>
              </a:lnSpc>
              <a:buFont typeface="Wingdings" panose="05000000000000000000" pitchFamily="2" charset="2"/>
              <a:buChar char="v"/>
            </a:pPr>
            <a:r>
              <a:rPr lang="ru-RU" sz="2800" b="1" dirty="0" smtClean="0">
                <a:solidFill>
                  <a:srgbClr val="002060"/>
                </a:solidFill>
                <a:latin typeface="Cambria" pitchFamily="18" charset="0"/>
              </a:rPr>
              <a:t>За </a:t>
            </a:r>
            <a:r>
              <a:rPr lang="ru-RU" sz="2800" b="1" dirty="0">
                <a:solidFill>
                  <a:srgbClr val="002060"/>
                </a:solidFill>
                <a:latin typeface="Cambria" pitchFamily="18" charset="0"/>
              </a:rPr>
              <a:t>последние 10 лет объем контейнерных </a:t>
            </a:r>
            <a:endParaRPr lang="ru-RU" sz="2800" b="1" dirty="0" smtClean="0">
              <a:solidFill>
                <a:srgbClr val="002060"/>
              </a:solidFill>
              <a:latin typeface="Cambria" pitchFamily="18" charset="0"/>
            </a:endParaRPr>
          </a:p>
          <a:p>
            <a:pPr>
              <a:lnSpc>
                <a:spcPts val="5200"/>
              </a:lnSpc>
            </a:pPr>
            <a:r>
              <a:rPr lang="ru-RU" sz="2800" b="1" dirty="0" smtClean="0">
                <a:solidFill>
                  <a:srgbClr val="002060"/>
                </a:solidFill>
                <a:latin typeface="Cambria" pitchFamily="18" charset="0"/>
              </a:rPr>
              <a:t>     перевозок по Транссибу </a:t>
            </a:r>
            <a:r>
              <a:rPr lang="ru-RU" sz="2800" b="1" dirty="0" smtClean="0">
                <a:solidFill>
                  <a:srgbClr val="FF0000"/>
                </a:solidFill>
                <a:latin typeface="Cambria" pitchFamily="18" charset="0"/>
              </a:rPr>
              <a:t>увеличился </a:t>
            </a:r>
            <a:r>
              <a:rPr lang="ru-RU" sz="2800" b="1" dirty="0">
                <a:solidFill>
                  <a:srgbClr val="FF0000"/>
                </a:solidFill>
                <a:latin typeface="Cambria" pitchFamily="18" charset="0"/>
              </a:rPr>
              <a:t>в 2 </a:t>
            </a:r>
            <a:r>
              <a:rPr lang="ru-RU" sz="2800" b="1" dirty="0" smtClean="0">
                <a:solidFill>
                  <a:srgbClr val="FF0000"/>
                </a:solidFill>
                <a:latin typeface="Cambria" pitchFamily="18" charset="0"/>
              </a:rPr>
              <a:t>раза</a:t>
            </a:r>
            <a:endParaRPr lang="ru-RU" sz="2800" b="1" dirty="0" smtClean="0">
              <a:solidFill>
                <a:srgbClr val="002060"/>
              </a:solidFill>
              <a:latin typeface="Cambria" pitchFamily="18" charset="0"/>
            </a:endParaRPr>
          </a:p>
          <a:p>
            <a:pPr marL="457200" indent="-457200">
              <a:lnSpc>
                <a:spcPts val="5200"/>
              </a:lnSpc>
              <a:buFont typeface="Wingdings" panose="05000000000000000000" pitchFamily="2" charset="2"/>
              <a:buChar char="v"/>
            </a:pPr>
            <a:r>
              <a:rPr lang="ru-RU" sz="2800" b="1" dirty="0">
                <a:solidFill>
                  <a:srgbClr val="002060"/>
                </a:solidFill>
                <a:latin typeface="Cambria" pitchFamily="18" charset="0"/>
              </a:rPr>
              <a:t>С</a:t>
            </a:r>
            <a:r>
              <a:rPr lang="ru-RU" sz="2800" b="1" dirty="0" smtClean="0">
                <a:solidFill>
                  <a:srgbClr val="002060"/>
                </a:solidFill>
                <a:latin typeface="Cambria" pitchFamily="18" charset="0"/>
              </a:rPr>
              <a:t>редний </a:t>
            </a:r>
            <a:r>
              <a:rPr lang="ru-RU" sz="2800" b="1" dirty="0">
                <a:solidFill>
                  <a:srgbClr val="002060"/>
                </a:solidFill>
                <a:latin typeface="Cambria" pitchFamily="18" charset="0"/>
              </a:rPr>
              <a:t>вес </a:t>
            </a:r>
            <a:r>
              <a:rPr lang="ru-RU" sz="2800" b="1" dirty="0" smtClean="0">
                <a:solidFill>
                  <a:srgbClr val="002060"/>
                </a:solidFill>
                <a:latin typeface="Cambria" pitchFamily="18" charset="0"/>
              </a:rPr>
              <a:t>контейнера составляет </a:t>
            </a:r>
            <a:r>
              <a:rPr lang="ru-RU" sz="2800" b="1" dirty="0" smtClean="0">
                <a:solidFill>
                  <a:srgbClr val="FF0000"/>
                </a:solidFill>
                <a:latin typeface="Cambria" pitchFamily="18" charset="0"/>
              </a:rPr>
              <a:t>17 тонн</a:t>
            </a:r>
          </a:p>
          <a:p>
            <a:pPr marL="457200" indent="-457200">
              <a:lnSpc>
                <a:spcPts val="5200"/>
              </a:lnSpc>
              <a:buFont typeface="Wingdings" panose="05000000000000000000" pitchFamily="2" charset="2"/>
              <a:buChar char="v"/>
            </a:pPr>
            <a:r>
              <a:rPr lang="ru-RU" sz="2800" b="1" dirty="0">
                <a:solidFill>
                  <a:srgbClr val="002060"/>
                </a:solidFill>
                <a:latin typeface="Cambria" pitchFamily="18" charset="0"/>
              </a:rPr>
              <a:t>Средний вес груженого состава </a:t>
            </a:r>
            <a:r>
              <a:rPr lang="ru-RU" sz="2800" b="1" dirty="0" smtClean="0">
                <a:solidFill>
                  <a:srgbClr val="002060"/>
                </a:solidFill>
                <a:latin typeface="Cambria" pitchFamily="18" charset="0"/>
              </a:rPr>
              <a:t>– около </a:t>
            </a:r>
          </a:p>
          <a:p>
            <a:pPr>
              <a:lnSpc>
                <a:spcPts val="5200"/>
              </a:lnSpc>
            </a:pPr>
            <a:r>
              <a:rPr lang="ru-RU" sz="2800" b="1" dirty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latin typeface="Cambria" pitchFamily="18" charset="0"/>
              </a:rPr>
              <a:t>    </a:t>
            </a:r>
            <a:r>
              <a:rPr lang="ru-RU" sz="2800" b="1" dirty="0" smtClean="0">
                <a:solidFill>
                  <a:srgbClr val="FF0000"/>
                </a:solidFill>
                <a:latin typeface="Cambria" pitchFamily="18" charset="0"/>
              </a:rPr>
              <a:t>12 тыс</a:t>
            </a:r>
            <a:r>
              <a:rPr lang="ru-RU" sz="2800" b="1" dirty="0">
                <a:solidFill>
                  <a:srgbClr val="FF0000"/>
                </a:solidFill>
                <a:latin typeface="Cambria" pitchFamily="18" charset="0"/>
              </a:rPr>
              <a:t>. </a:t>
            </a:r>
            <a:r>
              <a:rPr lang="ru-RU" sz="2800" b="1" dirty="0" smtClean="0">
                <a:solidFill>
                  <a:srgbClr val="FF0000"/>
                </a:solidFill>
                <a:latin typeface="Cambria" pitchFamily="18" charset="0"/>
              </a:rPr>
              <a:t>тонн</a:t>
            </a:r>
          </a:p>
          <a:p>
            <a:pPr marL="457200" indent="-457200">
              <a:lnSpc>
                <a:spcPts val="5200"/>
              </a:lnSpc>
              <a:buFont typeface="Wingdings" panose="05000000000000000000" pitchFamily="2" charset="2"/>
              <a:buChar char="v"/>
            </a:pPr>
            <a:r>
              <a:rPr lang="ru-RU" sz="2800" b="1" dirty="0" smtClean="0">
                <a:solidFill>
                  <a:srgbClr val="002060"/>
                </a:solidFill>
                <a:latin typeface="Cambria" pitchFamily="18" charset="0"/>
              </a:rPr>
              <a:t>Средняя </a:t>
            </a:r>
            <a:r>
              <a:rPr lang="ru-RU" sz="2800" b="1" dirty="0">
                <a:solidFill>
                  <a:srgbClr val="002060"/>
                </a:solidFill>
                <a:latin typeface="Cambria" pitchFamily="18" charset="0"/>
              </a:rPr>
              <a:t>маршрутная скорость </a:t>
            </a:r>
            <a:r>
              <a:rPr lang="ru-RU" sz="2800" b="1" dirty="0" smtClean="0">
                <a:solidFill>
                  <a:srgbClr val="002060"/>
                </a:solidFill>
                <a:latin typeface="Cambria" pitchFamily="18" charset="0"/>
              </a:rPr>
              <a:t>контейнерного </a:t>
            </a:r>
          </a:p>
          <a:p>
            <a:pPr>
              <a:lnSpc>
                <a:spcPts val="5200"/>
              </a:lnSpc>
            </a:pPr>
            <a:r>
              <a:rPr lang="ru-RU" sz="2800" b="1" dirty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latin typeface="Cambria" pitchFamily="18" charset="0"/>
              </a:rPr>
              <a:t>     поезда составляет </a:t>
            </a:r>
            <a:r>
              <a:rPr lang="ru-RU" sz="2800" b="1" dirty="0" smtClean="0">
                <a:solidFill>
                  <a:srgbClr val="FF0000"/>
                </a:solidFill>
                <a:latin typeface="Cambria" pitchFamily="18" charset="0"/>
              </a:rPr>
              <a:t>980 км/</a:t>
            </a:r>
            <a:r>
              <a:rPr lang="ru-RU" sz="2800" b="1" dirty="0" err="1" smtClean="0">
                <a:solidFill>
                  <a:srgbClr val="FF0000"/>
                </a:solidFill>
                <a:latin typeface="Cambria" pitchFamily="18" charset="0"/>
              </a:rPr>
              <a:t>сут</a:t>
            </a:r>
            <a:r>
              <a:rPr lang="ru-RU" sz="2800" b="1" dirty="0" smtClean="0">
                <a:solidFill>
                  <a:srgbClr val="FF0000"/>
                </a:solidFill>
                <a:latin typeface="Cambria" pitchFamily="18" charset="0"/>
              </a:rPr>
              <a:t>. </a:t>
            </a:r>
            <a:r>
              <a:rPr lang="ru-RU" sz="2800" b="1" dirty="0" smtClean="0">
                <a:solidFill>
                  <a:srgbClr val="002060"/>
                </a:solidFill>
                <a:latin typeface="Cambria" pitchFamily="18" charset="0"/>
              </a:rPr>
              <a:t>(При отправке</a:t>
            </a:r>
          </a:p>
          <a:p>
            <a:pPr>
              <a:lnSpc>
                <a:spcPts val="5200"/>
              </a:lnSpc>
            </a:pPr>
            <a:r>
              <a:rPr lang="ru-RU" sz="2800" b="1" dirty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latin typeface="Cambria" pitchFamily="18" charset="0"/>
              </a:rPr>
              <a:t>     </a:t>
            </a:r>
            <a:r>
              <a:rPr lang="ru-RU" sz="2800" b="1" dirty="0">
                <a:solidFill>
                  <a:srgbClr val="002060"/>
                </a:solidFill>
                <a:latin typeface="Cambria" pitchFamily="18" charset="0"/>
              </a:rPr>
              <a:t>грузов </a:t>
            </a:r>
            <a:r>
              <a:rPr lang="ru-RU" sz="2800" b="1" dirty="0" smtClean="0">
                <a:solidFill>
                  <a:srgbClr val="002060"/>
                </a:solidFill>
                <a:latin typeface="Cambria" pitchFamily="18" charset="0"/>
              </a:rPr>
              <a:t>рамках транспортного продукта </a:t>
            </a:r>
          </a:p>
          <a:p>
            <a:pPr>
              <a:lnSpc>
                <a:spcPts val="5200"/>
              </a:lnSpc>
            </a:pPr>
            <a:r>
              <a:rPr lang="ru-RU" sz="2800" b="1" dirty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latin typeface="Cambria" pitchFamily="18" charset="0"/>
              </a:rPr>
              <a:t>    </a:t>
            </a:r>
            <a:r>
              <a:rPr lang="ru-RU" sz="2800" b="1" dirty="0" smtClean="0">
                <a:solidFill>
                  <a:srgbClr val="FF0000"/>
                </a:solidFill>
                <a:latin typeface="Cambria" pitchFamily="18" charset="0"/>
              </a:rPr>
              <a:t>«</a:t>
            </a:r>
            <a:r>
              <a:rPr lang="ru-RU" sz="2800" b="1" dirty="0">
                <a:solidFill>
                  <a:srgbClr val="FF0000"/>
                </a:solidFill>
                <a:latin typeface="Cambria" pitchFamily="18" charset="0"/>
              </a:rPr>
              <a:t>Транссиб за семь </a:t>
            </a:r>
            <a:r>
              <a:rPr lang="ru-RU" sz="2800" b="1" dirty="0" smtClean="0">
                <a:solidFill>
                  <a:srgbClr val="FF0000"/>
                </a:solidFill>
                <a:latin typeface="Cambria" pitchFamily="18" charset="0"/>
              </a:rPr>
              <a:t>суток»  - 1220 </a:t>
            </a:r>
            <a:r>
              <a:rPr lang="ru-RU" sz="2800" b="1" dirty="0">
                <a:solidFill>
                  <a:srgbClr val="FF0000"/>
                </a:solidFill>
                <a:latin typeface="Cambria" pitchFamily="18" charset="0"/>
              </a:rPr>
              <a:t>км/</a:t>
            </a:r>
            <a:r>
              <a:rPr lang="ru-RU" sz="2800" b="1" dirty="0" err="1">
                <a:solidFill>
                  <a:srgbClr val="FF0000"/>
                </a:solidFill>
                <a:latin typeface="Cambria" pitchFamily="18" charset="0"/>
              </a:rPr>
              <a:t>сут</a:t>
            </a:r>
            <a:r>
              <a:rPr lang="ru-RU" sz="2800" b="1" dirty="0">
                <a:solidFill>
                  <a:srgbClr val="FF0000"/>
                </a:solidFill>
                <a:latin typeface="Cambria" pitchFamily="18" charset="0"/>
              </a:rPr>
              <a:t>. </a:t>
            </a:r>
            <a:r>
              <a:rPr lang="ru-RU" sz="2800" b="1" dirty="0" smtClean="0">
                <a:solidFill>
                  <a:srgbClr val="002060"/>
                </a:solidFill>
                <a:latin typeface="Cambria" pitchFamily="18" charset="0"/>
              </a:rPr>
              <a:t>).</a:t>
            </a:r>
            <a:endParaRPr lang="ru-RU" sz="2800" b="1" dirty="0">
              <a:solidFill>
                <a:srgbClr val="002060"/>
              </a:solidFill>
              <a:latin typeface="Cambria" pitchFamily="18" charset="0"/>
            </a:endParaRPr>
          </a:p>
          <a:p>
            <a:pPr>
              <a:lnSpc>
                <a:spcPts val="5600"/>
              </a:lnSpc>
            </a:pPr>
            <a:r>
              <a:rPr lang="ru-RU" sz="2800" b="1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endParaRPr lang="ru-RU" sz="2800" b="1" dirty="0">
              <a:solidFill>
                <a:srgbClr val="002060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3091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512" y="116632"/>
            <a:ext cx="8856984" cy="108012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none" anchor="ctr"/>
          <a:lstStyle/>
          <a:p>
            <a:pPr algn="ctr">
              <a:lnSpc>
                <a:spcPts val="4200"/>
              </a:lnSpc>
            </a:pPr>
            <a:r>
              <a:rPr lang="ru-RU" sz="2800" b="1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ru-RU" sz="2000" b="1" dirty="0" smtClean="0">
                <a:solidFill>
                  <a:srgbClr val="FF0000"/>
                </a:solidFill>
                <a:latin typeface="Cambria" pitchFamily="18" charset="0"/>
              </a:rPr>
              <a:t>Развитие высокоскоростного движения</a:t>
            </a:r>
            <a:r>
              <a:rPr lang="ru-RU" sz="2000" b="1" dirty="0" smtClean="0">
                <a:solidFill>
                  <a:srgbClr val="002060"/>
                </a:solidFill>
                <a:latin typeface="Cambria" pitchFamily="18" charset="0"/>
              </a:rPr>
              <a:t>, </a:t>
            </a:r>
            <a:r>
              <a:rPr lang="ru-RU" sz="2000" b="1" dirty="0" smtClean="0">
                <a:solidFill>
                  <a:srgbClr val="FF0000"/>
                </a:solidFill>
                <a:latin typeface="Cambria" pitchFamily="18" charset="0"/>
              </a:rPr>
              <a:t>Модернизация </a:t>
            </a:r>
          </a:p>
          <a:p>
            <a:pPr algn="ctr">
              <a:lnSpc>
                <a:spcPts val="4200"/>
              </a:lnSpc>
            </a:pPr>
            <a:r>
              <a:rPr lang="ru-RU" sz="2000" b="1" dirty="0" smtClean="0">
                <a:solidFill>
                  <a:srgbClr val="FF0000"/>
                </a:solidFill>
                <a:latin typeface="Cambria" pitchFamily="18" charset="0"/>
              </a:rPr>
              <a:t>Транссиба и БАМа </a:t>
            </a:r>
            <a:r>
              <a:rPr lang="ru-RU" sz="2000" b="1" dirty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  <a:latin typeface="Cambria" pitchFamily="18" charset="0"/>
              </a:rPr>
              <a:t>– приоритетные  для России проекты</a:t>
            </a:r>
          </a:p>
        </p:txBody>
      </p:sp>
      <p:sp>
        <p:nvSpPr>
          <p:cNvPr id="3" name="Нашивка 2"/>
          <p:cNvSpPr/>
          <p:nvPr/>
        </p:nvSpPr>
        <p:spPr>
          <a:xfrm rot="5400000">
            <a:off x="4049942" y="998730"/>
            <a:ext cx="432048" cy="1116124"/>
          </a:xfrm>
          <a:prstGeom prst="chevron">
            <a:avLst/>
          </a:prstGeom>
          <a:solidFill>
            <a:srgbClr val="FF0000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9512" y="1816457"/>
            <a:ext cx="8856984" cy="60443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none" anchor="ctr"/>
          <a:lstStyle/>
          <a:p>
            <a:pPr algn="ctr">
              <a:lnSpc>
                <a:spcPts val="4200"/>
              </a:lnSpc>
            </a:pPr>
            <a:r>
              <a:rPr lang="ru-RU" sz="2800" b="1" dirty="0" smtClean="0">
                <a:solidFill>
                  <a:srgbClr val="002060"/>
                </a:solidFill>
                <a:latin typeface="Cambria" pitchFamily="18" charset="0"/>
              </a:rPr>
              <a:t>      </a:t>
            </a:r>
            <a:r>
              <a:rPr lang="ru-RU" sz="2000" b="1" dirty="0" smtClean="0">
                <a:solidFill>
                  <a:srgbClr val="002060"/>
                </a:solidFill>
                <a:latin typeface="Cambria" pitchFamily="18" charset="0"/>
              </a:rPr>
              <a:t>Развитие </a:t>
            </a:r>
            <a:r>
              <a:rPr lang="ru-RU" sz="2000" b="1" dirty="0" smtClean="0">
                <a:solidFill>
                  <a:srgbClr val="FF0000"/>
                </a:solidFill>
                <a:latin typeface="Cambria" pitchFamily="18" charset="0"/>
              </a:rPr>
              <a:t>транспортного коридора Азия-Европа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79512" y="2708920"/>
            <a:ext cx="8856984" cy="396044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none" anchor="ctr"/>
          <a:lstStyle/>
          <a:p>
            <a:pPr marL="457200" indent="-457200">
              <a:lnSpc>
                <a:spcPts val="4200"/>
              </a:lnSpc>
              <a:buFont typeface="Wingdings" panose="05000000000000000000" pitchFamily="2" charset="2"/>
              <a:buChar char="v"/>
            </a:pPr>
            <a:r>
              <a:rPr lang="ru-RU" sz="2000" b="1" dirty="0" smtClean="0">
                <a:solidFill>
                  <a:srgbClr val="002060"/>
                </a:solidFill>
                <a:latin typeface="Cambria" pitchFamily="18" charset="0"/>
              </a:rPr>
              <a:t>Интеграция деятельности государств,  заинтересованных в</a:t>
            </a:r>
          </a:p>
          <a:p>
            <a:pPr>
              <a:lnSpc>
                <a:spcPts val="4200"/>
              </a:lnSpc>
            </a:pPr>
            <a:r>
              <a:rPr lang="ru-RU" sz="2000" b="1" dirty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  <a:latin typeface="Cambria" pitchFamily="18" charset="0"/>
              </a:rPr>
              <a:t>       развитии Нового Шёлкового пути, потребует </a:t>
            </a:r>
            <a:r>
              <a:rPr lang="ru-RU" sz="2000" b="1" dirty="0" smtClean="0">
                <a:solidFill>
                  <a:srgbClr val="FF0000"/>
                </a:solidFill>
                <a:latin typeface="Cambria" pitchFamily="18" charset="0"/>
              </a:rPr>
              <a:t>эффективного </a:t>
            </a:r>
          </a:p>
          <a:p>
            <a:pPr>
              <a:lnSpc>
                <a:spcPts val="4200"/>
              </a:lnSpc>
            </a:pPr>
            <a:r>
              <a:rPr lang="ru-RU" sz="2000" b="1" dirty="0" smtClean="0">
                <a:solidFill>
                  <a:srgbClr val="FF0000"/>
                </a:solidFill>
                <a:latin typeface="Cambria" pitchFamily="18" charset="0"/>
              </a:rPr>
              <a:t>        взаимодействия  транспортных систем </a:t>
            </a:r>
            <a:r>
              <a:rPr lang="ru-RU" sz="2000" b="1" dirty="0" smtClean="0">
                <a:solidFill>
                  <a:srgbClr val="002060"/>
                </a:solidFill>
                <a:latin typeface="Cambria" pitchFamily="18" charset="0"/>
              </a:rPr>
              <a:t>стран-партнёров.</a:t>
            </a:r>
          </a:p>
          <a:p>
            <a:pPr marL="342900" indent="-342900">
              <a:lnSpc>
                <a:spcPts val="4200"/>
              </a:lnSpc>
              <a:buFont typeface="Wingdings" panose="05000000000000000000" pitchFamily="2" charset="2"/>
              <a:buChar char="v"/>
            </a:pPr>
            <a:r>
              <a:rPr lang="ru-RU" sz="2000" b="1" dirty="0" smtClean="0">
                <a:solidFill>
                  <a:srgbClr val="002060"/>
                </a:solidFill>
                <a:latin typeface="Cambria" pitchFamily="18" charset="0"/>
              </a:rPr>
              <a:t> Для научного и кадрового  обеспечения этого</a:t>
            </a:r>
          </a:p>
          <a:p>
            <a:pPr>
              <a:lnSpc>
                <a:spcPts val="4200"/>
              </a:lnSpc>
            </a:pPr>
            <a:r>
              <a:rPr lang="ru-RU" sz="2000" b="1" dirty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  <a:latin typeface="Cambria" pitchFamily="18" charset="0"/>
              </a:rPr>
              <a:t>    взаимодействие актуально создание </a:t>
            </a:r>
            <a:r>
              <a:rPr lang="ru-RU" sz="2000" b="1" dirty="0" smtClean="0">
                <a:solidFill>
                  <a:srgbClr val="FF0000"/>
                </a:solidFill>
                <a:latin typeface="Cambria" pitchFamily="18" charset="0"/>
              </a:rPr>
              <a:t>международного</a:t>
            </a:r>
          </a:p>
          <a:p>
            <a:pPr>
              <a:lnSpc>
                <a:spcPts val="4200"/>
              </a:lnSpc>
            </a:pPr>
            <a:r>
              <a:rPr lang="ru-RU" sz="2000" b="1" dirty="0" smtClean="0">
                <a:solidFill>
                  <a:srgbClr val="FF0000"/>
                </a:solidFill>
                <a:latin typeface="Cambria" pitchFamily="18" charset="0"/>
              </a:rPr>
              <a:t>     научно-образовательного центра в области грузовых</a:t>
            </a:r>
          </a:p>
          <a:p>
            <a:pPr>
              <a:lnSpc>
                <a:spcPts val="4200"/>
              </a:lnSpc>
            </a:pPr>
            <a:r>
              <a:rPr lang="ru-RU" sz="2000" b="1" dirty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ru-RU" sz="2000" b="1" dirty="0" smtClean="0">
                <a:solidFill>
                  <a:srgbClr val="FF0000"/>
                </a:solidFill>
                <a:latin typeface="Cambria" pitchFamily="18" charset="0"/>
              </a:rPr>
              <a:t>    контейнерных перевозок</a:t>
            </a:r>
          </a:p>
        </p:txBody>
      </p:sp>
    </p:spTree>
    <p:extLst>
      <p:ext uri="{BB962C8B-B14F-4D97-AF65-F5344CB8AC3E}">
        <p14:creationId xmlns:p14="http://schemas.microsoft.com/office/powerpoint/2010/main" val="622519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512" y="116632"/>
            <a:ext cx="8856984" cy="633670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none" anchor="ctr"/>
          <a:lstStyle/>
          <a:p>
            <a:pPr algn="ctr">
              <a:lnSpc>
                <a:spcPts val="4200"/>
              </a:lnSpc>
            </a:pPr>
            <a:r>
              <a:rPr lang="ru-RU" sz="2800" b="1" dirty="0" smtClean="0">
                <a:solidFill>
                  <a:srgbClr val="002060"/>
                </a:solidFill>
                <a:latin typeface="Cambria" pitchFamily="18" charset="0"/>
              </a:rPr>
              <a:t>МИИТ является </a:t>
            </a:r>
            <a:r>
              <a:rPr lang="ru-RU" sz="2800" b="1" dirty="0" smtClean="0">
                <a:solidFill>
                  <a:srgbClr val="FF0000"/>
                </a:solidFill>
                <a:latin typeface="Cambria" pitchFamily="18" charset="0"/>
              </a:rPr>
              <a:t>системным интегратором</a:t>
            </a:r>
          </a:p>
          <a:p>
            <a:pPr algn="ctr">
              <a:lnSpc>
                <a:spcPts val="4200"/>
              </a:lnSpc>
            </a:pPr>
            <a:r>
              <a:rPr lang="ru-RU" sz="2800" b="1" dirty="0">
                <a:solidFill>
                  <a:srgbClr val="FF0000"/>
                </a:solidFill>
                <a:latin typeface="Cambria" pitchFamily="18" charset="0"/>
              </a:rPr>
              <a:t>д</a:t>
            </a:r>
            <a:r>
              <a:rPr lang="ru-RU" sz="2800" b="1" dirty="0" smtClean="0">
                <a:solidFill>
                  <a:srgbClr val="FF0000"/>
                </a:solidFill>
                <a:latin typeface="Cambria" pitchFamily="18" charset="0"/>
              </a:rPr>
              <a:t>еятельности </a:t>
            </a:r>
            <a:r>
              <a:rPr lang="ru-RU" sz="2800" b="1" dirty="0">
                <a:solidFill>
                  <a:srgbClr val="FF0000"/>
                </a:solidFill>
                <a:latin typeface="Cambria" pitchFamily="18" charset="0"/>
              </a:rPr>
              <a:t>у</a:t>
            </a:r>
            <a:r>
              <a:rPr lang="ru-RU" sz="2800" b="1" dirty="0" smtClean="0">
                <a:solidFill>
                  <a:srgbClr val="FF0000"/>
                </a:solidFill>
                <a:latin typeface="Cambria" pitchFamily="18" charset="0"/>
              </a:rPr>
              <a:t>чебных заведений и научных</a:t>
            </a:r>
          </a:p>
          <a:p>
            <a:pPr algn="ctr">
              <a:lnSpc>
                <a:spcPts val="4200"/>
              </a:lnSpc>
            </a:pPr>
            <a:r>
              <a:rPr lang="ru-RU" sz="2800" b="1" dirty="0" smtClean="0">
                <a:solidFill>
                  <a:srgbClr val="FF0000"/>
                </a:solidFill>
                <a:latin typeface="Cambria" pitchFamily="18" charset="0"/>
              </a:rPr>
              <a:t> организаций </a:t>
            </a:r>
            <a:r>
              <a:rPr lang="ru-RU" sz="2800" b="1" dirty="0">
                <a:solidFill>
                  <a:srgbClr val="FF0000"/>
                </a:solidFill>
                <a:latin typeface="Cambria" pitchFamily="18" charset="0"/>
              </a:rPr>
              <a:t>т</a:t>
            </a:r>
            <a:r>
              <a:rPr lang="ru-RU" sz="2800" b="1" dirty="0" smtClean="0">
                <a:solidFill>
                  <a:srgbClr val="FF0000"/>
                </a:solidFill>
                <a:latin typeface="Cambria" pitchFamily="18" charset="0"/>
              </a:rPr>
              <a:t>ранспорта </a:t>
            </a:r>
            <a:r>
              <a:rPr lang="ru-RU" sz="2800" b="1" dirty="0" smtClean="0">
                <a:solidFill>
                  <a:srgbClr val="002060"/>
                </a:solidFill>
                <a:latin typeface="Cambria" pitchFamily="18" charset="0"/>
              </a:rPr>
              <a:t>в формате:</a:t>
            </a:r>
          </a:p>
          <a:p>
            <a:pPr marL="457200" indent="-457200">
              <a:lnSpc>
                <a:spcPts val="4200"/>
              </a:lnSpc>
              <a:buFont typeface="Wingdings" panose="05000000000000000000" pitchFamily="2" charset="2"/>
              <a:buChar char="v"/>
            </a:pPr>
            <a:r>
              <a:rPr lang="ru-RU" sz="2800" b="1" dirty="0" smtClean="0">
                <a:solidFill>
                  <a:srgbClr val="002060"/>
                </a:solidFill>
                <a:latin typeface="Cambria" pitchFamily="18" charset="0"/>
              </a:rPr>
              <a:t>Международного Союза железных дорог</a:t>
            </a:r>
          </a:p>
          <a:p>
            <a:pPr marL="457200" indent="-457200">
              <a:lnSpc>
                <a:spcPts val="4200"/>
              </a:lnSpc>
              <a:buFont typeface="Wingdings" panose="05000000000000000000" pitchFamily="2" charset="2"/>
              <a:buChar char="v"/>
            </a:pPr>
            <a:r>
              <a:rPr lang="ru-RU" sz="2800" b="1" dirty="0" smtClean="0">
                <a:solidFill>
                  <a:srgbClr val="002060"/>
                </a:solidFill>
                <a:latin typeface="Cambria" pitchFamily="18" charset="0"/>
              </a:rPr>
              <a:t>Организации сотрудничества железных дорог</a:t>
            </a:r>
          </a:p>
          <a:p>
            <a:pPr marL="457200" indent="-457200">
              <a:lnSpc>
                <a:spcPts val="4200"/>
              </a:lnSpc>
              <a:buFont typeface="Wingdings" panose="05000000000000000000" pitchFamily="2" charset="2"/>
              <a:buChar char="v"/>
            </a:pPr>
            <a:r>
              <a:rPr lang="ru-RU" sz="2800" b="1" dirty="0" smtClean="0">
                <a:solidFill>
                  <a:srgbClr val="002060"/>
                </a:solidFill>
                <a:latin typeface="Cambria" pitchFamily="18" charset="0"/>
              </a:rPr>
              <a:t>Координационного совета по Транссибирским </a:t>
            </a:r>
          </a:p>
          <a:p>
            <a:pPr marL="457200" indent="-457200">
              <a:lnSpc>
                <a:spcPts val="4200"/>
              </a:lnSpc>
              <a:buFont typeface="Wingdings" panose="05000000000000000000" pitchFamily="2" charset="2"/>
              <a:buChar char="v"/>
            </a:pPr>
            <a:r>
              <a:rPr lang="ru-RU" sz="2800" b="1" dirty="0" smtClean="0">
                <a:solidFill>
                  <a:srgbClr val="002060"/>
                </a:solidFill>
                <a:latin typeface="Cambria" pitchFamily="18" charset="0"/>
              </a:rPr>
              <a:t>перевозкам</a:t>
            </a:r>
          </a:p>
          <a:p>
            <a:pPr marL="457200" indent="-457200">
              <a:lnSpc>
                <a:spcPts val="4200"/>
              </a:lnSpc>
              <a:buFont typeface="Wingdings" panose="05000000000000000000" pitchFamily="2" charset="2"/>
              <a:buChar char="v"/>
            </a:pPr>
            <a:r>
              <a:rPr lang="ru-RU" sz="2800" b="1" dirty="0" smtClean="0">
                <a:solidFill>
                  <a:srgbClr val="002060"/>
                </a:solidFill>
                <a:latin typeface="Cambria" pitchFamily="18" charset="0"/>
              </a:rPr>
              <a:t>Координационного транспортного совещания</a:t>
            </a:r>
          </a:p>
          <a:p>
            <a:pPr marL="457200" indent="-457200">
              <a:lnSpc>
                <a:spcPts val="4200"/>
              </a:lnSpc>
              <a:buFont typeface="Wingdings" panose="05000000000000000000" pitchFamily="2" charset="2"/>
              <a:buChar char="v"/>
            </a:pPr>
            <a:r>
              <a:rPr lang="ru-RU" sz="2800" b="1" dirty="0" smtClean="0">
                <a:solidFill>
                  <a:srgbClr val="002060"/>
                </a:solidFill>
                <a:latin typeface="Cambria" pitchFamily="18" charset="0"/>
              </a:rPr>
              <a:t> государств-участников СНГ </a:t>
            </a:r>
          </a:p>
          <a:p>
            <a:pPr marL="457200" indent="-457200">
              <a:lnSpc>
                <a:spcPts val="4200"/>
              </a:lnSpc>
              <a:buFont typeface="Wingdings" panose="05000000000000000000" pitchFamily="2" charset="2"/>
              <a:buChar char="v"/>
            </a:pPr>
            <a:r>
              <a:rPr lang="ru-RU" sz="2800" b="1" dirty="0" smtClean="0">
                <a:solidFill>
                  <a:srgbClr val="002060"/>
                </a:solidFill>
                <a:latin typeface="Cambria" pitchFamily="18" charset="0"/>
              </a:rPr>
              <a:t>Ассоциации вузов транспорта</a:t>
            </a:r>
          </a:p>
        </p:txBody>
      </p:sp>
    </p:spTree>
    <p:extLst>
      <p:ext uri="{BB962C8B-B14F-4D97-AF65-F5344CB8AC3E}">
        <p14:creationId xmlns:p14="http://schemas.microsoft.com/office/powerpoint/2010/main" val="2635305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899592" y="116633"/>
            <a:ext cx="7776864" cy="360039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51536" tIns="25768" rIns="51536" bIns="25768" anchor="ctr"/>
          <a:lstStyle/>
          <a:p>
            <a:pPr algn="ctr">
              <a:lnSpc>
                <a:spcPts val="2680"/>
              </a:lnSpc>
              <a:defRPr/>
            </a:pP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СТРАТЕГИЧЕСКИ ПАРТНЁРЫ МИИТ  </a:t>
            </a:r>
            <a:endParaRPr lang="ru-RU" sz="2400" b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  <p:pic>
        <p:nvPicPr>
          <p:cNvPr id="6" name="Рисунок 5" descr="C:\Users\Отдел по связям\Documents\odnako-smeshnaya-reklama-krasivaya-reklama_453715938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922809"/>
            <a:ext cx="1728192" cy="10660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Рисунок 9" descr="C:\Users\Отдел по связям\Documents\Alstom_logo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7242" y="1844824"/>
            <a:ext cx="1578734" cy="648072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Рисунок 10" descr="C:\Users\Отдел по связям\Documents\800px-Siemens_AG_logo_svg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429000"/>
            <a:ext cx="1578734" cy="50405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Рисунок 12" descr="C:\Users\Отдел по связям\Documents\526px-Bombardier_svg.pn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5013176"/>
            <a:ext cx="1656184" cy="43204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Рисунок 13" descr="C:\Users\Отдел по связям\Documents\China_Railways_svg.pn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994817"/>
            <a:ext cx="1259453" cy="92201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Рисунок 14" descr="D:\RABOTA\МИИТ\2013.03.14_ЗАРЕЧКИН. Высокоскоростной транспорт\14-03-2013_09-52-04\logo_SNCF.png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004048" y="2420888"/>
            <a:ext cx="1656184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Рисунок 15" descr="Reisen mit Bahn.de">
            <a:hlinkClick r:id="rId8" tooltip="Homepage"/>
          </p:cNvPr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081498" y="3645024"/>
            <a:ext cx="1578734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Рисунок 16" descr="http://upload.wikimedia.org/wikipedia/commons/thumb/e/e8/Lgotipo_de_Renfe_Operadora.jpg/220px-Lgotipo_de_Renfe_Operadora.jpg">
            <a:hlinkClick r:id="rId10"/>
          </p:cNvPr>
          <p:cNvPicPr/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004048" y="4437113"/>
            <a:ext cx="1944216" cy="79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Рисунок 17" descr="VR">
            <a:hlinkClick r:id="rId12"/>
          </p:cNvPr>
          <p:cNvPicPr/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081498" y="5373215"/>
            <a:ext cx="1722750" cy="936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Рисунок 18" descr="C:\Users\Отдел по связям\Documents\UIC-logo.png"/>
          <p:cNvPicPr/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9" y="1052736"/>
            <a:ext cx="1656184" cy="864096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Рисунок 19" descr="C:\Users\Отдел по связям\Documents\осжд.jpg"/>
          <p:cNvPicPr/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9" y="2276872"/>
            <a:ext cx="1656184" cy="115212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Рисунок 21" descr="C:\Users\Отдел по связям\Documents\logo-top.png"/>
          <p:cNvPicPr/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3746" y="4005064"/>
            <a:ext cx="1650742" cy="115212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Скругленный прямоугольник 1"/>
          <p:cNvSpPr/>
          <p:nvPr/>
        </p:nvSpPr>
        <p:spPr>
          <a:xfrm>
            <a:off x="183550" y="2708920"/>
            <a:ext cx="2082790" cy="3122889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Cambria" panose="02040503050406030204" pitchFamily="18" charset="0"/>
                <a:cs typeface="Angsana New" panose="02020603050405020304" pitchFamily="18" charset="-34"/>
              </a:rPr>
              <a:t>Ведущие</a:t>
            </a:r>
          </a:p>
          <a:p>
            <a:pPr algn="ctr"/>
            <a:r>
              <a:rPr lang="ru-RU" sz="2400" b="1" dirty="0">
                <a:solidFill>
                  <a:srgbClr val="002060"/>
                </a:solidFill>
                <a:latin typeface="Cambria" panose="02040503050406030204" pitchFamily="18" charset="0"/>
                <a:cs typeface="Angsana New" panose="02020603050405020304" pitchFamily="18" charset="-34"/>
              </a:rPr>
              <a:t>в</a:t>
            </a:r>
            <a:r>
              <a:rPr lang="ru-RU" sz="2400" b="1" dirty="0" smtClean="0">
                <a:solidFill>
                  <a:srgbClr val="002060"/>
                </a:solidFill>
                <a:latin typeface="Cambria" panose="02040503050406030204" pitchFamily="18" charset="0"/>
                <a:cs typeface="Angsana New" panose="02020603050405020304" pitchFamily="18" charset="-34"/>
              </a:rPr>
              <a:t>узы</a:t>
            </a:r>
          </a:p>
          <a:p>
            <a:pPr algn="ctr"/>
            <a:r>
              <a:rPr lang="ru-RU" sz="2400" b="1" dirty="0">
                <a:solidFill>
                  <a:srgbClr val="002060"/>
                </a:solidFill>
                <a:latin typeface="Cambria" panose="02040503050406030204" pitchFamily="18" charset="0"/>
                <a:cs typeface="Angsana New" panose="02020603050405020304" pitchFamily="18" charset="-34"/>
              </a:rPr>
              <a:t>с</a:t>
            </a:r>
            <a:r>
              <a:rPr lang="ru-RU" sz="2400" b="1" dirty="0" smtClean="0">
                <a:solidFill>
                  <a:srgbClr val="002060"/>
                </a:solidFill>
                <a:latin typeface="Cambria" panose="02040503050406030204" pitchFamily="18" charset="0"/>
                <a:cs typeface="Angsana New" panose="02020603050405020304" pitchFamily="18" charset="-34"/>
              </a:rPr>
              <a:t>тран</a:t>
            </a:r>
          </a:p>
          <a:p>
            <a:pPr algn="ctr"/>
            <a:r>
              <a:rPr lang="ru-RU" sz="2400" b="1" dirty="0">
                <a:solidFill>
                  <a:srgbClr val="002060"/>
                </a:solidFill>
                <a:latin typeface="Cambria" panose="02040503050406030204" pitchFamily="18" charset="0"/>
                <a:cs typeface="Angsana New" panose="02020603050405020304" pitchFamily="18" charset="-34"/>
              </a:rPr>
              <a:t>Е</a:t>
            </a:r>
            <a:r>
              <a:rPr lang="ru-RU" sz="2400" b="1" dirty="0" smtClean="0">
                <a:solidFill>
                  <a:srgbClr val="002060"/>
                </a:solidFill>
                <a:latin typeface="Cambria" panose="02040503050406030204" pitchFamily="18" charset="0"/>
                <a:cs typeface="Angsana New" panose="02020603050405020304" pitchFamily="18" charset="-34"/>
              </a:rPr>
              <a:t>вросоюза</a:t>
            </a:r>
          </a:p>
          <a:p>
            <a:pPr algn="ctr"/>
            <a:r>
              <a:rPr lang="ru-RU" sz="2400" b="1" dirty="0">
                <a:solidFill>
                  <a:srgbClr val="002060"/>
                </a:solidFill>
                <a:latin typeface="Cambria" panose="02040503050406030204" pitchFamily="18" charset="0"/>
                <a:cs typeface="Angsana New" panose="02020603050405020304" pitchFamily="18" charset="-34"/>
              </a:rPr>
              <a:t>и</a:t>
            </a:r>
            <a:r>
              <a:rPr lang="ru-RU" sz="2400" b="1" dirty="0" smtClean="0">
                <a:solidFill>
                  <a:srgbClr val="002060"/>
                </a:solidFill>
                <a:latin typeface="Cambria" panose="02040503050406030204" pitchFamily="18" charset="0"/>
                <a:cs typeface="Angsana New" panose="02020603050405020304" pitchFamily="18" charset="-34"/>
              </a:rPr>
              <a:t> Китая </a:t>
            </a:r>
            <a:endParaRPr lang="ru-RU" sz="2400" b="1" dirty="0">
              <a:solidFill>
                <a:srgbClr val="002060"/>
              </a:solidFill>
              <a:latin typeface="Cambria" panose="02040503050406030204" pitchFamily="18" charset="0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561763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79512" y="836712"/>
            <a:ext cx="8859075" cy="475252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none" anchor="ctr"/>
          <a:lstStyle/>
          <a:p>
            <a:pPr algn="ctr">
              <a:lnSpc>
                <a:spcPct val="150000"/>
              </a:lnSpc>
            </a:pPr>
            <a:r>
              <a:rPr lang="ru-RU" sz="2400" b="1" dirty="0" smtClean="0">
                <a:solidFill>
                  <a:srgbClr val="002060"/>
                </a:solidFill>
                <a:latin typeface="Cambria" pitchFamily="18" charset="0"/>
              </a:rPr>
              <a:t>Предлагается рассмотреть вопрос создания </a:t>
            </a:r>
          </a:p>
          <a:p>
            <a:pPr algn="ctr">
              <a:lnSpc>
                <a:spcPct val="150000"/>
              </a:lnSpc>
            </a:pPr>
            <a:r>
              <a:rPr lang="ru-RU" sz="2400" b="1" dirty="0" smtClean="0">
                <a:solidFill>
                  <a:srgbClr val="002060"/>
                </a:solidFill>
                <a:latin typeface="Cambria" pitchFamily="18" charset="0"/>
              </a:rPr>
              <a:t>Международного научно-образовательного </a:t>
            </a:r>
            <a:r>
              <a:rPr lang="ru-RU" sz="2400" b="1" dirty="0">
                <a:solidFill>
                  <a:srgbClr val="002060"/>
                </a:solidFill>
                <a:latin typeface="Cambria" pitchFamily="18" charset="0"/>
              </a:rPr>
              <a:t>центра в </a:t>
            </a:r>
            <a:endParaRPr lang="ru-RU" sz="2400" b="1" dirty="0" smtClean="0">
              <a:solidFill>
                <a:srgbClr val="002060"/>
              </a:solidFill>
              <a:latin typeface="Cambria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ru-RU" sz="2400" b="1" dirty="0" smtClean="0">
                <a:solidFill>
                  <a:srgbClr val="002060"/>
                </a:solidFill>
                <a:latin typeface="Cambria" pitchFamily="18" charset="0"/>
              </a:rPr>
              <a:t>области грузовых контейнерных перевозок на </a:t>
            </a:r>
          </a:p>
          <a:p>
            <a:pPr algn="ctr">
              <a:lnSpc>
                <a:spcPct val="150000"/>
              </a:lnSpc>
            </a:pPr>
            <a:r>
              <a:rPr lang="ru-RU" sz="2400" b="1" dirty="0" smtClean="0">
                <a:solidFill>
                  <a:srgbClr val="002060"/>
                </a:solidFill>
                <a:latin typeface="Cambria" pitchFamily="18" charset="0"/>
              </a:rPr>
              <a:t>базе крупнейшего транспортного университета </a:t>
            </a:r>
          </a:p>
          <a:p>
            <a:pPr algn="ctr">
              <a:lnSpc>
                <a:spcPct val="150000"/>
              </a:lnSpc>
            </a:pPr>
            <a:r>
              <a:rPr lang="ru-RU" sz="2400" b="1" dirty="0" smtClean="0">
                <a:solidFill>
                  <a:srgbClr val="002060"/>
                </a:solidFill>
                <a:latin typeface="Cambria" pitchFamily="18" charset="0"/>
              </a:rPr>
              <a:t>Евразии – </a:t>
            </a:r>
            <a:r>
              <a:rPr lang="ru-RU" sz="2400" b="1" dirty="0" smtClean="0">
                <a:solidFill>
                  <a:srgbClr val="FF0000"/>
                </a:solidFill>
                <a:latin typeface="Cambria" pitchFamily="18" charset="0"/>
              </a:rPr>
              <a:t>Московского государственного университета </a:t>
            </a:r>
          </a:p>
          <a:p>
            <a:pPr algn="ctr">
              <a:lnSpc>
                <a:spcPct val="150000"/>
              </a:lnSpc>
            </a:pPr>
            <a:r>
              <a:rPr lang="ru-RU" sz="2400" b="1" dirty="0" smtClean="0">
                <a:solidFill>
                  <a:srgbClr val="FF0000"/>
                </a:solidFill>
                <a:latin typeface="Cambria" pitchFamily="18" charset="0"/>
              </a:rPr>
              <a:t>путей сообщения Императора </a:t>
            </a:r>
          </a:p>
          <a:p>
            <a:pPr algn="ctr">
              <a:lnSpc>
                <a:spcPct val="150000"/>
              </a:lnSpc>
            </a:pPr>
            <a:r>
              <a:rPr lang="ru-RU" sz="2400" b="1" dirty="0" smtClean="0">
                <a:solidFill>
                  <a:srgbClr val="FF0000"/>
                </a:solidFill>
                <a:latin typeface="Cambria" pitchFamily="18" charset="0"/>
              </a:rPr>
              <a:t>Николая </a:t>
            </a:r>
            <a:r>
              <a:rPr lang="en-US" sz="2400" b="1" dirty="0" smtClean="0">
                <a:solidFill>
                  <a:srgbClr val="FF0000"/>
                </a:solidFill>
                <a:latin typeface="Cambria" pitchFamily="18" charset="0"/>
              </a:rPr>
              <a:t>II</a:t>
            </a:r>
            <a:r>
              <a:rPr lang="ru-RU" sz="2400" b="1" dirty="0" smtClean="0">
                <a:solidFill>
                  <a:srgbClr val="FF0000"/>
                </a:solidFill>
                <a:latin typeface="Cambria" pitchFamily="18" charset="0"/>
              </a:rPr>
              <a:t> (МИИТ)</a:t>
            </a:r>
          </a:p>
        </p:txBody>
      </p:sp>
    </p:spTree>
    <p:extLst>
      <p:ext uri="{BB962C8B-B14F-4D97-AF65-F5344CB8AC3E}">
        <p14:creationId xmlns:p14="http://schemas.microsoft.com/office/powerpoint/2010/main" val="294955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2895</TotalTime>
  <Words>345</Words>
  <Application>Microsoft Office PowerPoint</Application>
  <PresentationFormat>Экран (4:3)</PresentationFormat>
  <Paragraphs>72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Angsana New</vt:lpstr>
      <vt:lpstr>Arial</vt:lpstr>
      <vt:lpstr>Calibri</vt:lpstr>
      <vt:lpstr>Calibri Light</vt:lpstr>
      <vt:lpstr>Cambria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Московский государственный университет путей сообщения (МИИТ)</dc:title>
  <dc:creator>VAS</dc:creator>
  <cp:lastModifiedBy>Отдел по связям</cp:lastModifiedBy>
  <cp:revision>464</cp:revision>
  <dcterms:created xsi:type="dcterms:W3CDTF">2010-03-11T14:10:03Z</dcterms:created>
  <dcterms:modified xsi:type="dcterms:W3CDTF">2016-10-25T16:52:17Z</dcterms:modified>
</cp:coreProperties>
</file>